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59" r:id="rId5"/>
    <p:sldId id="261" r:id="rId6"/>
    <p:sldId id="263" r:id="rId7"/>
    <p:sldId id="260" r:id="rId8"/>
    <p:sldId id="265" r:id="rId9"/>
    <p:sldId id="266" r:id="rId10"/>
    <p:sldId id="267" r:id="rId11"/>
    <p:sldId id="269" r:id="rId12"/>
    <p:sldId id="270" r:id="rId13"/>
    <p:sldId id="271" r:id="rId14"/>
    <p:sldId id="273" r:id="rId15"/>
    <p:sldId id="274" r:id="rId16"/>
    <p:sldId id="275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311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12" r:id="rId43"/>
    <p:sldId id="307" r:id="rId44"/>
    <p:sldId id="308" r:id="rId45"/>
    <p:sldId id="309" r:id="rId46"/>
    <p:sldId id="310" r:id="rId4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B43D7-D938-4284-A5CC-108499BB10D7}" type="datetimeFigureOut">
              <a:rPr lang="tr-TR" smtClean="0"/>
              <a:t>29.08.2021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97F0-6DE3-46E0-8319-77B335BBD8A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697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B43D7-D938-4284-A5CC-108499BB10D7}" type="datetimeFigureOut">
              <a:rPr lang="tr-TR" smtClean="0"/>
              <a:t>29.08.2021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97F0-6DE3-46E0-8319-77B335BBD8A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234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B43D7-D938-4284-A5CC-108499BB10D7}" type="datetimeFigureOut">
              <a:rPr lang="tr-TR" smtClean="0"/>
              <a:t>29.08.2021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97F0-6DE3-46E0-8319-77B335BBD8A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6111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B43D7-D938-4284-A5CC-108499BB10D7}" type="datetimeFigureOut">
              <a:rPr lang="tr-TR" smtClean="0"/>
              <a:t>29.08.2021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97F0-6DE3-46E0-8319-77B335BBD8A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519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B43D7-D938-4284-A5CC-108499BB10D7}" type="datetimeFigureOut">
              <a:rPr lang="tr-TR" smtClean="0"/>
              <a:t>29.08.2021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97F0-6DE3-46E0-8319-77B335BBD8A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2447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B43D7-D938-4284-A5CC-108499BB10D7}" type="datetimeFigureOut">
              <a:rPr lang="tr-TR" smtClean="0"/>
              <a:t>29.08.2021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97F0-6DE3-46E0-8319-77B335BBD8A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9158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B43D7-D938-4284-A5CC-108499BB10D7}" type="datetimeFigureOut">
              <a:rPr lang="tr-TR" smtClean="0"/>
              <a:t>29.08.2021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97F0-6DE3-46E0-8319-77B335BBD8A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5068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B43D7-D938-4284-A5CC-108499BB10D7}" type="datetimeFigureOut">
              <a:rPr lang="tr-TR" smtClean="0"/>
              <a:t>29.08.2021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97F0-6DE3-46E0-8319-77B335BBD8A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1116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B43D7-D938-4284-A5CC-108499BB10D7}" type="datetimeFigureOut">
              <a:rPr lang="tr-TR" smtClean="0"/>
              <a:t>29.08.2021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97F0-6DE3-46E0-8319-77B335BBD8A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0118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B43D7-D938-4284-A5CC-108499BB10D7}" type="datetimeFigureOut">
              <a:rPr lang="tr-TR" smtClean="0"/>
              <a:t>29.08.2021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97F0-6DE3-46E0-8319-77B335BBD8A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667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B43D7-D938-4284-A5CC-108499BB10D7}" type="datetimeFigureOut">
              <a:rPr lang="tr-TR" smtClean="0"/>
              <a:t>29.08.2021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97F0-6DE3-46E0-8319-77B335BBD8A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388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B43D7-D938-4284-A5CC-108499BB10D7}" type="datetimeFigureOut">
              <a:rPr lang="tr-TR" smtClean="0"/>
              <a:t>29.08.2021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297F0-6DE3-46E0-8319-77B335BBD8A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400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TYT Soru Çözümü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16541555_SalihSonkaya</a:t>
            </a:r>
          </a:p>
          <a:p>
            <a:r>
              <a:rPr lang="tr-TR" smtClean="0"/>
              <a:t>16541511_FurkanFatihAygür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10966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771506"/>
          </a:xfrm>
        </p:spPr>
      </p:pic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995948"/>
            <a:ext cx="9288379" cy="186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04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33.SORU 2020 </a:t>
            </a:r>
            <a:r>
              <a:rPr lang="tr-TR" dirty="0" err="1" smtClean="0"/>
              <a:t>tyt</a:t>
            </a:r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371600"/>
            <a:ext cx="9966960" cy="539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31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35577" y="169817"/>
            <a:ext cx="2508069" cy="116259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Başla</a:t>
            </a:r>
            <a:endParaRPr lang="tr-TR" dirty="0"/>
          </a:p>
        </p:txBody>
      </p:sp>
      <p:cxnSp>
        <p:nvCxnSpPr>
          <p:cNvPr id="6" name="Düz Ok Bağlayıcısı 5"/>
          <p:cNvCxnSpPr>
            <a:stCxn id="4" idx="4"/>
          </p:cNvCxnSpPr>
          <p:nvPr/>
        </p:nvCxnSpPr>
        <p:spPr>
          <a:xfrm flipH="1">
            <a:off x="1789611" y="1332411"/>
            <a:ext cx="1" cy="627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kış Çizelgesi: Veri 6"/>
          <p:cNvSpPr/>
          <p:nvPr/>
        </p:nvSpPr>
        <p:spPr>
          <a:xfrm>
            <a:off x="535577" y="1959429"/>
            <a:ext cx="2573383" cy="953589"/>
          </a:xfrm>
          <a:prstGeom prst="flowChartInputOutpu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000" smtClean="0"/>
              <a:t>tahta_uzunlugu</a:t>
            </a:r>
            <a:r>
              <a:rPr lang="tr-TR" sz="1000" dirty="0" smtClean="0"/>
              <a:t>=</a:t>
            </a:r>
            <a:r>
              <a:rPr lang="tr-TR" sz="1000" dirty="0" err="1" smtClean="0"/>
              <a:t>int</a:t>
            </a:r>
            <a:r>
              <a:rPr lang="tr-TR" sz="1000" dirty="0" smtClean="0"/>
              <a:t>(</a:t>
            </a:r>
            <a:r>
              <a:rPr lang="tr-TR" sz="1000" dirty="0" err="1" smtClean="0"/>
              <a:t>input</a:t>
            </a:r>
            <a:r>
              <a:rPr lang="tr-TR" sz="1000" dirty="0" smtClean="0"/>
              <a:t>('Tahterevalli uzunluğu:'))</a:t>
            </a:r>
          </a:p>
          <a:p>
            <a:pPr algn="ctr"/>
            <a:r>
              <a:rPr lang="tr-TR" sz="1000" dirty="0" err="1" smtClean="0"/>
              <a:t>destek_uzunlugu</a:t>
            </a:r>
            <a:r>
              <a:rPr lang="tr-TR" sz="1000" dirty="0" smtClean="0"/>
              <a:t>=</a:t>
            </a:r>
            <a:r>
              <a:rPr lang="tr-TR" sz="1000" dirty="0" err="1" smtClean="0"/>
              <a:t>int</a:t>
            </a:r>
            <a:r>
              <a:rPr lang="tr-TR" sz="1000" dirty="0" smtClean="0"/>
              <a:t>(</a:t>
            </a:r>
            <a:r>
              <a:rPr lang="tr-TR" sz="1000" dirty="0" err="1" smtClean="0"/>
              <a:t>input</a:t>
            </a:r>
            <a:r>
              <a:rPr lang="tr-TR" sz="1000" dirty="0" smtClean="0"/>
              <a:t>('Destek uzunluğu:'))</a:t>
            </a:r>
            <a:endParaRPr lang="tr-TR" sz="1000" dirty="0"/>
          </a:p>
        </p:txBody>
      </p:sp>
      <p:cxnSp>
        <p:nvCxnSpPr>
          <p:cNvPr id="9" name="Düz Ok Bağlayıcısı 8"/>
          <p:cNvCxnSpPr>
            <a:stCxn id="7" idx="4"/>
          </p:cNvCxnSpPr>
          <p:nvPr/>
        </p:nvCxnSpPr>
        <p:spPr>
          <a:xfrm flipH="1">
            <a:off x="1789611" y="2913018"/>
            <a:ext cx="32658" cy="535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kdörtgen 9"/>
          <p:cNvSpPr/>
          <p:nvPr/>
        </p:nvSpPr>
        <p:spPr>
          <a:xfrm>
            <a:off x="666205" y="3474721"/>
            <a:ext cx="2312126" cy="112340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000" dirty="0" err="1" smtClean="0"/>
              <a:t>yatay_uzunluk_heseplama</a:t>
            </a:r>
            <a:r>
              <a:rPr lang="tr-TR" sz="1000" dirty="0" smtClean="0"/>
              <a:t>=(</a:t>
            </a:r>
            <a:r>
              <a:rPr lang="tr-TR" sz="1000" dirty="0" err="1" smtClean="0"/>
              <a:t>tahta_uzunlugu</a:t>
            </a:r>
            <a:r>
              <a:rPr lang="tr-TR" sz="1000" dirty="0" smtClean="0"/>
              <a:t>/2)**2-destek_uzunlugu**2</a:t>
            </a:r>
            <a:endParaRPr lang="tr-TR" sz="1000" dirty="0"/>
          </a:p>
        </p:txBody>
      </p:sp>
      <p:sp>
        <p:nvSpPr>
          <p:cNvPr id="11" name="Elmas 10"/>
          <p:cNvSpPr/>
          <p:nvPr/>
        </p:nvSpPr>
        <p:spPr>
          <a:xfrm>
            <a:off x="672736" y="5159828"/>
            <a:ext cx="2305595" cy="1567542"/>
          </a:xfrm>
          <a:prstGeom prst="diamon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000" dirty="0" err="1" smtClean="0"/>
              <a:t>while</a:t>
            </a:r>
            <a:r>
              <a:rPr lang="tr-TR" sz="1000" dirty="0" smtClean="0"/>
              <a:t> True:</a:t>
            </a:r>
          </a:p>
          <a:p>
            <a:pPr algn="ctr"/>
            <a:r>
              <a:rPr lang="tr-TR" sz="1000" dirty="0" smtClean="0"/>
              <a:t> </a:t>
            </a:r>
            <a:r>
              <a:rPr lang="tr-TR" sz="1000" dirty="0" err="1" smtClean="0"/>
              <a:t>if</a:t>
            </a:r>
            <a:r>
              <a:rPr lang="tr-TR" sz="1000" dirty="0" smtClean="0"/>
              <a:t> i**2 == </a:t>
            </a:r>
            <a:r>
              <a:rPr lang="tr-TR" sz="1000" dirty="0" err="1" smtClean="0"/>
              <a:t>yatay_uzunluk_hesaplama</a:t>
            </a:r>
            <a:r>
              <a:rPr lang="tr-TR" sz="1000" dirty="0" smtClean="0"/>
              <a:t>:</a:t>
            </a:r>
          </a:p>
          <a:p>
            <a:pPr algn="ctr"/>
            <a:r>
              <a:rPr lang="tr-TR" sz="1000" dirty="0" smtClean="0"/>
              <a:t>    </a:t>
            </a:r>
            <a:r>
              <a:rPr lang="tr-TR" sz="1000" dirty="0" err="1" smtClean="0"/>
              <a:t>yatay_uzunluk</a:t>
            </a:r>
            <a:r>
              <a:rPr lang="tr-TR" sz="1000" dirty="0" smtClean="0"/>
              <a:t>=i</a:t>
            </a:r>
            <a:endParaRPr lang="tr-TR" sz="1000" dirty="0"/>
          </a:p>
        </p:txBody>
      </p:sp>
      <p:cxnSp>
        <p:nvCxnSpPr>
          <p:cNvPr id="13" name="Düz Ok Bağlayıcısı 12"/>
          <p:cNvCxnSpPr>
            <a:stCxn id="10" idx="2"/>
          </p:cNvCxnSpPr>
          <p:nvPr/>
        </p:nvCxnSpPr>
        <p:spPr>
          <a:xfrm>
            <a:off x="1822268" y="4598125"/>
            <a:ext cx="1" cy="56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Düz Ok Bağlayıcısı 14"/>
          <p:cNvCxnSpPr>
            <a:stCxn id="11" idx="3"/>
          </p:cNvCxnSpPr>
          <p:nvPr/>
        </p:nvCxnSpPr>
        <p:spPr>
          <a:xfrm>
            <a:off x="2978331" y="5943599"/>
            <a:ext cx="953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kdörtgen 16"/>
          <p:cNvSpPr/>
          <p:nvPr/>
        </p:nvSpPr>
        <p:spPr>
          <a:xfrm>
            <a:off x="3100007" y="5577840"/>
            <a:ext cx="7886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Hayır</a:t>
            </a:r>
            <a:endParaRPr lang="tr-TR" dirty="0"/>
          </a:p>
        </p:txBody>
      </p:sp>
      <p:sp>
        <p:nvSpPr>
          <p:cNvPr id="18" name="Akış Çizelgesi: Belge 17"/>
          <p:cNvSpPr/>
          <p:nvPr/>
        </p:nvSpPr>
        <p:spPr>
          <a:xfrm>
            <a:off x="3931920" y="5577840"/>
            <a:ext cx="1985554" cy="888274"/>
          </a:xfrm>
          <a:prstGeom prst="flowChartDocumen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i+=1</a:t>
            </a:r>
            <a:endParaRPr lang="tr-TR" dirty="0"/>
          </a:p>
        </p:txBody>
      </p:sp>
      <p:sp>
        <p:nvSpPr>
          <p:cNvPr id="19" name="Akış Çizelgesi: Veri 18"/>
          <p:cNvSpPr/>
          <p:nvPr/>
        </p:nvSpPr>
        <p:spPr>
          <a:xfrm>
            <a:off x="7053943" y="5486400"/>
            <a:ext cx="2573383" cy="953588"/>
          </a:xfrm>
          <a:prstGeom prst="flowChartInputOutpu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000" dirty="0" err="1" smtClean="0"/>
              <a:t>print</a:t>
            </a:r>
            <a:r>
              <a:rPr lang="tr-TR" sz="1000" dirty="0" smtClean="0"/>
              <a:t>(</a:t>
            </a:r>
            <a:r>
              <a:rPr lang="tr-TR" sz="1000" dirty="0" err="1" smtClean="0"/>
              <a:t>yatay_uzunluk+destek_uzunlugu</a:t>
            </a:r>
            <a:r>
              <a:rPr lang="tr-TR" sz="1000" dirty="0" smtClean="0"/>
              <a:t>*3 + </a:t>
            </a:r>
            <a:r>
              <a:rPr lang="tr-TR" sz="1000" dirty="0" err="1" smtClean="0"/>
              <a:t>tahta_uzunlugu</a:t>
            </a:r>
            <a:r>
              <a:rPr lang="tr-TR" sz="1000" dirty="0" smtClean="0"/>
              <a:t>/2)</a:t>
            </a:r>
            <a:endParaRPr lang="tr-TR" sz="1000" dirty="0"/>
          </a:p>
        </p:txBody>
      </p:sp>
      <p:cxnSp>
        <p:nvCxnSpPr>
          <p:cNvPr id="21" name="Düz Ok Bağlayıcısı 20"/>
          <p:cNvCxnSpPr/>
          <p:nvPr/>
        </p:nvCxnSpPr>
        <p:spPr>
          <a:xfrm>
            <a:off x="5917474" y="5839097"/>
            <a:ext cx="1319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Düz Ok Bağlayıcısı 22"/>
          <p:cNvCxnSpPr/>
          <p:nvPr/>
        </p:nvCxnSpPr>
        <p:spPr>
          <a:xfrm flipH="1" flipV="1">
            <a:off x="8399417" y="3944983"/>
            <a:ext cx="78377" cy="1541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053943" y="2690951"/>
            <a:ext cx="2468880" cy="125403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Dur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47644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850105"/>
          </a:xfrm>
        </p:spPr>
      </p:pic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512010"/>
            <a:ext cx="9352547" cy="234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56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54" y="2194560"/>
            <a:ext cx="9287692" cy="4620577"/>
          </a:xfrm>
          <a:prstGeom prst="rect">
            <a:avLst/>
          </a:prstGeom>
        </p:spPr>
      </p:pic>
      <p:sp>
        <p:nvSpPr>
          <p:cNvPr id="6" name="Unvan 1"/>
          <p:cNvSpPr>
            <a:spLocks noGrp="1"/>
          </p:cNvSpPr>
          <p:nvPr>
            <p:ph type="title"/>
          </p:nvPr>
        </p:nvSpPr>
        <p:spPr>
          <a:xfrm>
            <a:off x="613954" y="495753"/>
            <a:ext cx="10515600" cy="1515926"/>
          </a:xfrm>
        </p:spPr>
        <p:txBody>
          <a:bodyPr/>
          <a:lstStyle/>
          <a:p>
            <a:r>
              <a:rPr lang="tr-TR" dirty="0" smtClean="0"/>
              <a:t>38.SORU 2020 </a:t>
            </a:r>
            <a:r>
              <a:rPr lang="tr-TR" dirty="0" err="1" smtClean="0"/>
              <a:t>tyt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83930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54479" y="0"/>
            <a:ext cx="2651760" cy="15152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Başla</a:t>
            </a:r>
            <a:endParaRPr lang="tr-TR" dirty="0"/>
          </a:p>
        </p:txBody>
      </p:sp>
      <p:cxnSp>
        <p:nvCxnSpPr>
          <p:cNvPr id="6" name="Düz Ok Bağlayıcısı 5"/>
          <p:cNvCxnSpPr>
            <a:stCxn id="4" idx="4"/>
          </p:cNvCxnSpPr>
          <p:nvPr/>
        </p:nvCxnSpPr>
        <p:spPr>
          <a:xfrm>
            <a:off x="2880359" y="1515292"/>
            <a:ext cx="19595" cy="822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kış Çizelgesi: Veri 6"/>
          <p:cNvSpPr/>
          <p:nvPr/>
        </p:nvSpPr>
        <p:spPr>
          <a:xfrm>
            <a:off x="1012370" y="2338252"/>
            <a:ext cx="3735977" cy="1815737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dirty="0" err="1" smtClean="0"/>
              <a:t>ucgen_sayisi</a:t>
            </a:r>
            <a:r>
              <a:rPr lang="tr-TR" sz="1400" dirty="0" smtClean="0"/>
              <a:t>=</a:t>
            </a:r>
            <a:r>
              <a:rPr lang="tr-TR" sz="1400" dirty="0" err="1" smtClean="0"/>
              <a:t>int</a:t>
            </a:r>
            <a:r>
              <a:rPr lang="tr-TR" sz="1400" dirty="0" smtClean="0"/>
              <a:t>(</a:t>
            </a:r>
            <a:r>
              <a:rPr lang="tr-TR" sz="1400" dirty="0" err="1" smtClean="0"/>
              <a:t>input</a:t>
            </a:r>
            <a:r>
              <a:rPr lang="tr-TR" sz="1400" dirty="0" smtClean="0"/>
              <a:t>('Kaç adet üçgen kesilecek:'))</a:t>
            </a:r>
          </a:p>
          <a:p>
            <a:pPr algn="ctr"/>
            <a:r>
              <a:rPr lang="tr-TR" sz="1400" dirty="0" err="1" smtClean="0"/>
              <a:t>olusan_sekil</a:t>
            </a:r>
            <a:r>
              <a:rPr lang="tr-TR" sz="1400" dirty="0" smtClean="0"/>
              <a:t>=</a:t>
            </a:r>
            <a:r>
              <a:rPr lang="tr-TR" sz="1400" dirty="0" err="1" smtClean="0"/>
              <a:t>int</a:t>
            </a:r>
            <a:r>
              <a:rPr lang="tr-TR" sz="1400" dirty="0" smtClean="0"/>
              <a:t>(</a:t>
            </a:r>
            <a:r>
              <a:rPr lang="tr-TR" sz="1400" dirty="0" err="1" smtClean="0"/>
              <a:t>input</a:t>
            </a:r>
            <a:r>
              <a:rPr lang="tr-TR" sz="1400" dirty="0" smtClean="0"/>
              <a:t>('Oluşan şekil </a:t>
            </a:r>
            <a:r>
              <a:rPr lang="tr-TR" sz="1400" dirty="0" err="1" smtClean="0"/>
              <a:t>kaçgendir</a:t>
            </a:r>
            <a:r>
              <a:rPr lang="tr-TR" sz="1400" dirty="0" smtClean="0"/>
              <a:t>:'))</a:t>
            </a:r>
          </a:p>
          <a:p>
            <a:pPr algn="ctr"/>
            <a:r>
              <a:rPr lang="tr-TR" sz="1400" dirty="0" err="1" smtClean="0"/>
              <a:t>cevresi</a:t>
            </a:r>
            <a:r>
              <a:rPr lang="tr-TR" sz="1400" dirty="0" smtClean="0"/>
              <a:t>=</a:t>
            </a:r>
            <a:r>
              <a:rPr lang="tr-TR" sz="1400" dirty="0" err="1" smtClean="0"/>
              <a:t>int</a:t>
            </a:r>
            <a:r>
              <a:rPr lang="tr-TR" sz="1400" dirty="0" smtClean="0"/>
              <a:t>(</a:t>
            </a:r>
            <a:r>
              <a:rPr lang="tr-TR" sz="1400" dirty="0" err="1" smtClean="0"/>
              <a:t>input</a:t>
            </a:r>
            <a:r>
              <a:rPr lang="tr-TR" sz="1400" dirty="0" smtClean="0"/>
              <a:t>('Oluşan şeklin çevresi toplamı kaçtır:'))</a:t>
            </a:r>
            <a:endParaRPr lang="tr-TR" sz="1400" dirty="0"/>
          </a:p>
        </p:txBody>
      </p:sp>
      <p:cxnSp>
        <p:nvCxnSpPr>
          <p:cNvPr id="11" name="Düz Ok Bağlayıcısı 10"/>
          <p:cNvCxnSpPr>
            <a:stCxn id="7" idx="4"/>
          </p:cNvCxnSpPr>
          <p:nvPr/>
        </p:nvCxnSpPr>
        <p:spPr>
          <a:xfrm>
            <a:off x="2880359" y="4153989"/>
            <a:ext cx="19595" cy="783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ikdörtgen 11"/>
          <p:cNvSpPr/>
          <p:nvPr/>
        </p:nvSpPr>
        <p:spPr>
          <a:xfrm>
            <a:off x="1397726" y="4937760"/>
            <a:ext cx="3448594" cy="17112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mtClean="0"/>
              <a:t>cevresi/ucgen_sayisi*3)*olusan_sekil</a:t>
            </a:r>
            <a:endParaRPr lang="tr-TR"/>
          </a:p>
        </p:txBody>
      </p:sp>
      <p:cxnSp>
        <p:nvCxnSpPr>
          <p:cNvPr id="14" name="Düz Ok Bağlayıcısı 13"/>
          <p:cNvCxnSpPr>
            <a:stCxn id="12" idx="3"/>
          </p:cNvCxnSpPr>
          <p:nvPr/>
        </p:nvCxnSpPr>
        <p:spPr>
          <a:xfrm flipV="1">
            <a:off x="4846320" y="5773783"/>
            <a:ext cx="1972491" cy="1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kış Çizelgesi: Veri 14"/>
          <p:cNvSpPr/>
          <p:nvPr/>
        </p:nvSpPr>
        <p:spPr>
          <a:xfrm>
            <a:off x="6439988" y="5277394"/>
            <a:ext cx="3278778" cy="1254034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print</a:t>
            </a:r>
            <a:endParaRPr lang="tr-TR" dirty="0"/>
          </a:p>
        </p:txBody>
      </p:sp>
      <p:cxnSp>
        <p:nvCxnSpPr>
          <p:cNvPr id="17" name="Düz Ok Bağlayıcısı 16"/>
          <p:cNvCxnSpPr/>
          <p:nvPr/>
        </p:nvCxnSpPr>
        <p:spPr>
          <a:xfrm flipV="1">
            <a:off x="8294914" y="4036423"/>
            <a:ext cx="0" cy="1267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106194" y="2677886"/>
            <a:ext cx="2612572" cy="137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Dur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9534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</p:spPr>
      </p:pic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95537"/>
            <a:ext cx="9288379" cy="24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49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190" y="365125"/>
            <a:ext cx="5868786" cy="3845066"/>
          </a:xfrm>
        </p:spPr>
      </p:pic>
    </p:spTree>
    <p:extLst>
      <p:ext uri="{BB962C8B-B14F-4D97-AF65-F5344CB8AC3E}">
        <p14:creationId xmlns:p14="http://schemas.microsoft.com/office/powerpoint/2010/main" val="1378187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573198039347494931/880907590727520316/unknow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56788" y="-1213978"/>
            <a:ext cx="3999057" cy="715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69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251" y="365125"/>
            <a:ext cx="6176356" cy="3454152"/>
          </a:xfrm>
        </p:spPr>
      </p:pic>
    </p:spTree>
    <p:extLst>
      <p:ext uri="{BB962C8B-B14F-4D97-AF65-F5344CB8AC3E}">
        <p14:creationId xmlns:p14="http://schemas.microsoft.com/office/powerpoint/2010/main" val="91867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8.SORU 2020 </a:t>
            </a:r>
            <a:r>
              <a:rPr lang="tr-TR" dirty="0" err="1" smtClean="0"/>
              <a:t>tyt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4" y="1854926"/>
            <a:ext cx="10609216" cy="47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26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739" y="191193"/>
            <a:ext cx="8788503" cy="49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60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4" y="365125"/>
            <a:ext cx="6043353" cy="3569277"/>
          </a:xfrm>
        </p:spPr>
      </p:pic>
    </p:spTree>
    <p:extLst>
      <p:ext uri="{BB962C8B-B14F-4D97-AF65-F5344CB8AC3E}">
        <p14:creationId xmlns:p14="http://schemas.microsoft.com/office/powerpoint/2010/main" val="175022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573198039347494931/880906986550603816/unknow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237" y="365124"/>
            <a:ext cx="8163098" cy="434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112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127" y="365125"/>
            <a:ext cx="6350923" cy="3408853"/>
          </a:xfrm>
        </p:spPr>
      </p:pic>
    </p:spTree>
    <p:extLst>
      <p:ext uri="{BB962C8B-B14F-4D97-AF65-F5344CB8AC3E}">
        <p14:creationId xmlns:p14="http://schemas.microsoft.com/office/powerpoint/2010/main" val="1171562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discordapp.com/attachments/573198039347494931/880908064121847848/unknow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949" y="365125"/>
            <a:ext cx="6035040" cy="403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503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126" y="365125"/>
            <a:ext cx="5993477" cy="3600046"/>
          </a:xfrm>
        </p:spPr>
      </p:pic>
    </p:spTree>
    <p:extLst>
      <p:ext uri="{BB962C8B-B14F-4D97-AF65-F5344CB8AC3E}">
        <p14:creationId xmlns:p14="http://schemas.microsoft.com/office/powerpoint/2010/main" val="1853464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dn.discordapp.com/attachments/573198039347494931/880909032154615808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64" y="365124"/>
            <a:ext cx="6434051" cy="402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815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251" y="365125"/>
            <a:ext cx="5611091" cy="3259224"/>
          </a:xfrm>
        </p:spPr>
      </p:pic>
    </p:spTree>
    <p:extLst>
      <p:ext uri="{BB962C8B-B14F-4D97-AF65-F5344CB8AC3E}">
        <p14:creationId xmlns:p14="http://schemas.microsoft.com/office/powerpoint/2010/main" val="3190669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cdn.discordapp.com/attachments/573198039347494931/880908617841274890/unknow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502" y="365125"/>
            <a:ext cx="6467302" cy="392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830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263" y="365125"/>
            <a:ext cx="5544589" cy="2727210"/>
          </a:xfrm>
        </p:spPr>
      </p:pic>
    </p:spTree>
    <p:extLst>
      <p:ext uri="{BB962C8B-B14F-4D97-AF65-F5344CB8AC3E}">
        <p14:creationId xmlns:p14="http://schemas.microsoft.com/office/powerpoint/2010/main" val="289835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142309" y="274320"/>
            <a:ext cx="1907177" cy="105809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Başla</a:t>
            </a:r>
            <a:endParaRPr lang="tr-TR" dirty="0"/>
          </a:p>
        </p:txBody>
      </p:sp>
      <p:cxnSp>
        <p:nvCxnSpPr>
          <p:cNvPr id="6" name="Düz Ok Bağlayıcısı 5"/>
          <p:cNvCxnSpPr>
            <a:stCxn id="4" idx="4"/>
          </p:cNvCxnSpPr>
          <p:nvPr/>
        </p:nvCxnSpPr>
        <p:spPr>
          <a:xfrm>
            <a:off x="3095898" y="1332411"/>
            <a:ext cx="26125" cy="783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ikdörtgen 6"/>
          <p:cNvSpPr/>
          <p:nvPr/>
        </p:nvSpPr>
        <p:spPr>
          <a:xfrm>
            <a:off x="1593669" y="2116183"/>
            <a:ext cx="3135085" cy="9535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K=</a:t>
            </a:r>
            <a:r>
              <a:rPr lang="tr-TR" dirty="0" err="1" smtClean="0"/>
              <a:t>random.uniform</a:t>
            </a:r>
            <a:r>
              <a:rPr lang="tr-TR" dirty="0" smtClean="0"/>
              <a:t>(1,1.5)</a:t>
            </a:r>
          </a:p>
          <a:p>
            <a:pPr algn="ctr"/>
            <a:r>
              <a:rPr lang="tr-TR" dirty="0" smtClean="0"/>
              <a:t>L=2-(K-1)</a:t>
            </a:r>
          </a:p>
          <a:p>
            <a:pPr algn="ctr"/>
            <a:endParaRPr lang="tr-TR" dirty="0"/>
          </a:p>
        </p:txBody>
      </p:sp>
      <p:sp>
        <p:nvSpPr>
          <p:cNvPr id="8" name="Akış Çizelgesi: Veri 7"/>
          <p:cNvSpPr/>
          <p:nvPr/>
        </p:nvSpPr>
        <p:spPr>
          <a:xfrm>
            <a:off x="1227909" y="3997234"/>
            <a:ext cx="3500845" cy="1267097"/>
          </a:xfrm>
          <a:prstGeom prst="flowChartInputOutpu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K*L</a:t>
            </a:r>
            <a:endParaRPr lang="tr-TR" dirty="0"/>
          </a:p>
        </p:txBody>
      </p:sp>
      <p:cxnSp>
        <p:nvCxnSpPr>
          <p:cNvPr id="10" name="Düz Ok Bağlayıcısı 9"/>
          <p:cNvCxnSpPr>
            <a:stCxn id="7" idx="2"/>
          </p:cNvCxnSpPr>
          <p:nvPr/>
        </p:nvCxnSpPr>
        <p:spPr>
          <a:xfrm flipH="1">
            <a:off x="3161211" y="3069771"/>
            <a:ext cx="1" cy="953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/>
          <p:cNvCxnSpPr>
            <a:stCxn id="8" idx="4"/>
            <a:endCxn id="8" idx="4"/>
          </p:cNvCxnSpPr>
          <p:nvPr/>
        </p:nvCxnSpPr>
        <p:spPr>
          <a:xfrm>
            <a:off x="2978332" y="526433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Düz Ok Bağlayıcısı 13"/>
          <p:cNvCxnSpPr>
            <a:stCxn id="8" idx="5"/>
          </p:cNvCxnSpPr>
          <p:nvPr/>
        </p:nvCxnSpPr>
        <p:spPr>
          <a:xfrm>
            <a:off x="4378670" y="4630783"/>
            <a:ext cx="1486553" cy="6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917474" y="4180114"/>
            <a:ext cx="2377440" cy="108421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Dur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03079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cdn.discordapp.com/attachments/573198039347494931/880908753845755915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502" y="405606"/>
            <a:ext cx="6301047" cy="368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234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02" y="365125"/>
            <a:ext cx="5685905" cy="3092970"/>
          </a:xfrm>
        </p:spPr>
      </p:pic>
    </p:spTree>
    <p:extLst>
      <p:ext uri="{BB962C8B-B14F-4D97-AF65-F5344CB8AC3E}">
        <p14:creationId xmlns:p14="http://schemas.microsoft.com/office/powerpoint/2010/main" val="1838745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/>
          <a:srcRect l="-78" t="138" r="47221" b="-138"/>
          <a:stretch/>
        </p:blipFill>
        <p:spPr>
          <a:xfrm>
            <a:off x="2310938" y="365125"/>
            <a:ext cx="6619357" cy="519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8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38" y="365124"/>
            <a:ext cx="6059978" cy="3043093"/>
          </a:xfrm>
        </p:spPr>
      </p:pic>
    </p:spTree>
    <p:extLst>
      <p:ext uri="{BB962C8B-B14F-4D97-AF65-F5344CB8AC3E}">
        <p14:creationId xmlns:p14="http://schemas.microsoft.com/office/powerpoint/2010/main" val="1704350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075"/>
          <a:stretch/>
        </p:blipFill>
        <p:spPr>
          <a:xfrm>
            <a:off x="2344189" y="365125"/>
            <a:ext cx="6741622" cy="52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65125"/>
            <a:ext cx="5735782" cy="3209348"/>
          </a:xfrm>
        </p:spPr>
      </p:pic>
    </p:spTree>
    <p:extLst>
      <p:ext uri="{BB962C8B-B14F-4D97-AF65-F5344CB8AC3E}">
        <p14:creationId xmlns:p14="http://schemas.microsoft.com/office/powerpoint/2010/main" val="3842578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cdn.discordapp.com/attachments/573198039347494931/880909906260160522/unknow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40" y="365124"/>
            <a:ext cx="5710844" cy="296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874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189" y="365124"/>
            <a:ext cx="5386647" cy="3109595"/>
          </a:xfrm>
        </p:spPr>
      </p:pic>
    </p:spTree>
    <p:extLst>
      <p:ext uri="{BB962C8B-B14F-4D97-AF65-F5344CB8AC3E}">
        <p14:creationId xmlns:p14="http://schemas.microsoft.com/office/powerpoint/2010/main" val="3131390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cdn.discordapp.com/attachments/573198039347494931/880909769215471616/unknow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625" y="365125"/>
            <a:ext cx="5760719" cy="40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776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13" y="365124"/>
            <a:ext cx="6151418" cy="3292475"/>
          </a:xfrm>
        </p:spPr>
      </p:pic>
    </p:spTree>
    <p:extLst>
      <p:ext uri="{BB962C8B-B14F-4D97-AF65-F5344CB8AC3E}">
        <p14:creationId xmlns:p14="http://schemas.microsoft.com/office/powerpoint/2010/main" val="1746477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40" y="0"/>
            <a:ext cx="12244880" cy="4022559"/>
          </a:xfr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1517"/>
            <a:ext cx="9192126" cy="113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39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218" name="Picture 2" descr="https://cdn.discordapp.com/attachments/573198039347494931/880910144614060032/unknow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501" y="365125"/>
            <a:ext cx="6076603" cy="240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044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02" y="365125"/>
            <a:ext cx="6309360" cy="3392228"/>
          </a:xfrm>
        </p:spPr>
      </p:pic>
    </p:spTree>
    <p:extLst>
      <p:ext uri="{BB962C8B-B14F-4D97-AF65-F5344CB8AC3E}">
        <p14:creationId xmlns:p14="http://schemas.microsoft.com/office/powerpoint/2010/main" val="1989537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/>
          <a:srcRect r="33433"/>
          <a:stretch/>
        </p:blipFill>
        <p:spPr>
          <a:xfrm>
            <a:off x="2352502" y="365125"/>
            <a:ext cx="6492240" cy="419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95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02" y="365125"/>
            <a:ext cx="6093229" cy="3009842"/>
          </a:xfrm>
        </p:spPr>
      </p:pic>
    </p:spTree>
    <p:extLst>
      <p:ext uri="{BB962C8B-B14F-4D97-AF65-F5344CB8AC3E}">
        <p14:creationId xmlns:p14="http://schemas.microsoft.com/office/powerpoint/2010/main" val="639165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cdn.discordapp.com/attachments/573198039347494931/880911026328051782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185" y="365125"/>
            <a:ext cx="6783186" cy="37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692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250" y="365125"/>
            <a:ext cx="6392487" cy="3176097"/>
          </a:xfrm>
        </p:spPr>
      </p:pic>
    </p:spTree>
    <p:extLst>
      <p:ext uri="{BB962C8B-B14F-4D97-AF65-F5344CB8AC3E}">
        <p14:creationId xmlns:p14="http://schemas.microsoft.com/office/powerpoint/2010/main" val="1599249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1266" name="Picture 2" descr="https://cdn.discordapp.com/attachments/573198039347494931/880910876658507876/unknow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64" y="365124"/>
            <a:ext cx="5852160" cy="386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494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13.SORU 2020 </a:t>
            </a:r>
            <a:r>
              <a:rPr lang="tr-TR" dirty="0" err="1" smtClean="0"/>
              <a:t>tyt</a:t>
            </a:r>
            <a:endParaRPr lang="tr-TR" dirty="0"/>
          </a:p>
        </p:txBody>
      </p:sp>
      <p:pic>
        <p:nvPicPr>
          <p:cNvPr id="6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451" y="1515291"/>
            <a:ext cx="10411098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73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2142309" y="130629"/>
            <a:ext cx="1907177" cy="105809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mtClean="0"/>
              <a:t>Başla</a:t>
            </a:r>
            <a:endParaRPr lang="tr-TR" dirty="0"/>
          </a:p>
        </p:txBody>
      </p:sp>
      <p:sp>
        <p:nvSpPr>
          <p:cNvPr id="11" name="Dikdörtgen 10"/>
          <p:cNvSpPr/>
          <p:nvPr/>
        </p:nvSpPr>
        <p:spPr>
          <a:xfrm>
            <a:off x="1606733" y="1580606"/>
            <a:ext cx="2690948" cy="7315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F=[3,2,3,1]</a:t>
            </a:r>
          </a:p>
          <a:p>
            <a:pPr algn="ctr"/>
            <a:r>
              <a:rPr lang="en-US" sz="1200" dirty="0" smtClean="0"/>
              <a:t>G=[1,2,1,3]</a:t>
            </a:r>
          </a:p>
          <a:p>
            <a:pPr algn="ctr"/>
            <a:r>
              <a:rPr lang="en-US" sz="1200" dirty="0" err="1" smtClean="0"/>
              <a:t>f_buyuk</a:t>
            </a:r>
            <a:r>
              <a:rPr lang="en-US" sz="1200" dirty="0" smtClean="0"/>
              <a:t>=0</a:t>
            </a:r>
          </a:p>
          <a:p>
            <a:pPr algn="ctr"/>
            <a:r>
              <a:rPr lang="en-US" sz="1200" dirty="0" err="1" smtClean="0"/>
              <a:t>g_buyuk</a:t>
            </a:r>
            <a:r>
              <a:rPr lang="en-US" sz="1200" dirty="0" smtClean="0"/>
              <a:t>=0</a:t>
            </a:r>
            <a:endParaRPr lang="tr-TR" sz="1200" dirty="0"/>
          </a:p>
        </p:txBody>
      </p:sp>
      <p:sp>
        <p:nvSpPr>
          <p:cNvPr id="14" name="Akış Çizelgesi: Veri 13"/>
          <p:cNvSpPr/>
          <p:nvPr/>
        </p:nvSpPr>
        <p:spPr>
          <a:xfrm>
            <a:off x="1138101" y="2893422"/>
            <a:ext cx="3500845" cy="1267097"/>
          </a:xfrm>
          <a:prstGeom prst="flowChartInputOutpu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000" dirty="0" err="1" smtClean="0"/>
              <a:t>f_kactane</a:t>
            </a:r>
            <a:r>
              <a:rPr lang="tr-TR" sz="1000" dirty="0" smtClean="0"/>
              <a:t>=</a:t>
            </a:r>
            <a:r>
              <a:rPr lang="tr-TR" sz="1000" dirty="0" err="1" smtClean="0"/>
              <a:t>int</a:t>
            </a:r>
            <a:r>
              <a:rPr lang="tr-TR" sz="1000" dirty="0" smtClean="0"/>
              <a:t>(</a:t>
            </a:r>
            <a:r>
              <a:rPr lang="tr-TR" sz="1000" dirty="0" err="1" smtClean="0"/>
              <a:t>input</a:t>
            </a:r>
            <a:r>
              <a:rPr lang="tr-TR" sz="1000" dirty="0" smtClean="0"/>
              <a:t>('Kaç durumda G büyük :'))</a:t>
            </a:r>
          </a:p>
          <a:p>
            <a:pPr algn="ctr"/>
            <a:r>
              <a:rPr lang="tr-TR" sz="1000" dirty="0" err="1" smtClean="0"/>
              <a:t>g_kactane</a:t>
            </a:r>
            <a:r>
              <a:rPr lang="tr-TR" sz="1000" dirty="0" smtClean="0"/>
              <a:t>=</a:t>
            </a:r>
            <a:r>
              <a:rPr lang="tr-TR" sz="1000" dirty="0" err="1" smtClean="0"/>
              <a:t>int</a:t>
            </a:r>
            <a:r>
              <a:rPr lang="tr-TR" sz="1000" dirty="0" smtClean="0"/>
              <a:t>(</a:t>
            </a:r>
            <a:r>
              <a:rPr lang="tr-TR" sz="1000" dirty="0" err="1" smtClean="0"/>
              <a:t>input</a:t>
            </a:r>
            <a:r>
              <a:rPr lang="tr-TR" sz="1000" dirty="0" smtClean="0"/>
              <a:t>('Kaç durumda F büyük :'))</a:t>
            </a:r>
          </a:p>
          <a:p>
            <a:pPr algn="ctr"/>
            <a:r>
              <a:rPr lang="tr-TR" sz="1000" dirty="0" err="1" smtClean="0"/>
              <a:t>bosluk</a:t>
            </a:r>
            <a:r>
              <a:rPr lang="tr-TR" sz="1000" dirty="0" smtClean="0"/>
              <a:t>=</a:t>
            </a:r>
            <a:r>
              <a:rPr lang="tr-TR" sz="1000" dirty="0" err="1" smtClean="0"/>
              <a:t>int</a:t>
            </a:r>
            <a:r>
              <a:rPr lang="tr-TR" sz="1000" dirty="0" smtClean="0"/>
              <a:t>(</a:t>
            </a:r>
            <a:r>
              <a:rPr lang="tr-TR" sz="1000" dirty="0" err="1" smtClean="0"/>
              <a:t>input</a:t>
            </a:r>
            <a:r>
              <a:rPr lang="tr-TR" sz="1000" dirty="0" smtClean="0"/>
              <a:t>('Kaç adet boşluk bulunmakta :'))</a:t>
            </a:r>
            <a:endParaRPr lang="tr-TR" sz="1000" dirty="0"/>
          </a:p>
        </p:txBody>
      </p:sp>
      <p:cxnSp>
        <p:nvCxnSpPr>
          <p:cNvPr id="15" name="Düz Ok Bağlayıcısı 14"/>
          <p:cNvCxnSpPr>
            <a:stCxn id="14" idx="4"/>
            <a:endCxn id="14" idx="4"/>
          </p:cNvCxnSpPr>
          <p:nvPr/>
        </p:nvCxnSpPr>
        <p:spPr>
          <a:xfrm>
            <a:off x="2888524" y="4160519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mas 18"/>
          <p:cNvSpPr/>
          <p:nvPr/>
        </p:nvSpPr>
        <p:spPr>
          <a:xfrm>
            <a:off x="1727563" y="4650377"/>
            <a:ext cx="2321923" cy="992777"/>
          </a:xfrm>
          <a:prstGeom prst="diamon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000" dirty="0" smtClean="0"/>
              <a:t>i=0</a:t>
            </a:r>
          </a:p>
          <a:p>
            <a:pPr algn="ctr"/>
            <a:r>
              <a:rPr lang="tr-TR" sz="1000" dirty="0" err="1" smtClean="0"/>
              <a:t>while</a:t>
            </a:r>
            <a:r>
              <a:rPr lang="tr-TR" sz="1000" dirty="0" smtClean="0"/>
              <a:t> i&lt;</a:t>
            </a:r>
            <a:r>
              <a:rPr lang="tr-TR" sz="1000" dirty="0" err="1" smtClean="0"/>
              <a:t>len</a:t>
            </a:r>
            <a:r>
              <a:rPr lang="tr-TR" sz="1000" dirty="0" smtClean="0"/>
              <a:t>(F):</a:t>
            </a:r>
          </a:p>
        </p:txBody>
      </p:sp>
      <p:cxnSp>
        <p:nvCxnSpPr>
          <p:cNvPr id="21" name="Düz Ok Bağlayıcısı 20"/>
          <p:cNvCxnSpPr/>
          <p:nvPr/>
        </p:nvCxnSpPr>
        <p:spPr>
          <a:xfrm>
            <a:off x="3095897" y="1260565"/>
            <a:ext cx="0" cy="32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Düz Ok Bağlayıcısı 23"/>
          <p:cNvCxnSpPr>
            <a:stCxn id="11" idx="2"/>
          </p:cNvCxnSpPr>
          <p:nvPr/>
        </p:nvCxnSpPr>
        <p:spPr>
          <a:xfrm>
            <a:off x="2952207" y="2312126"/>
            <a:ext cx="0" cy="535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Ok Bağlayıcısı 26"/>
          <p:cNvCxnSpPr>
            <a:stCxn id="14" idx="4"/>
            <a:endCxn id="19" idx="0"/>
          </p:cNvCxnSpPr>
          <p:nvPr/>
        </p:nvCxnSpPr>
        <p:spPr>
          <a:xfrm>
            <a:off x="2888524" y="4160519"/>
            <a:ext cx="1" cy="489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Ok Bağlayıcısı 28"/>
          <p:cNvCxnSpPr>
            <a:stCxn id="19" idx="3"/>
          </p:cNvCxnSpPr>
          <p:nvPr/>
        </p:nvCxnSpPr>
        <p:spPr>
          <a:xfrm flipV="1">
            <a:off x="4049486" y="5146765"/>
            <a:ext cx="7315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mas 29"/>
          <p:cNvSpPr/>
          <p:nvPr/>
        </p:nvSpPr>
        <p:spPr>
          <a:xfrm>
            <a:off x="4787121" y="4474028"/>
            <a:ext cx="1933303" cy="1169126"/>
          </a:xfrm>
          <a:prstGeom prst="diamon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if F[</a:t>
            </a:r>
            <a:r>
              <a:rPr lang="en-US" sz="1000" dirty="0" err="1" smtClean="0"/>
              <a:t>i</a:t>
            </a:r>
            <a:r>
              <a:rPr lang="en-US" sz="1000" dirty="0" smtClean="0"/>
              <a:t>]-G[</a:t>
            </a:r>
            <a:r>
              <a:rPr lang="en-US" sz="1000" dirty="0" err="1" smtClean="0"/>
              <a:t>i</a:t>
            </a:r>
            <a:r>
              <a:rPr lang="en-US" sz="1000" dirty="0" smtClean="0"/>
              <a:t>]&gt;0:</a:t>
            </a:r>
          </a:p>
        </p:txBody>
      </p:sp>
      <p:sp>
        <p:nvSpPr>
          <p:cNvPr id="31" name="Akış Çizelgesi: Belge 30"/>
          <p:cNvSpPr/>
          <p:nvPr/>
        </p:nvSpPr>
        <p:spPr>
          <a:xfrm>
            <a:off x="7561761" y="4607922"/>
            <a:ext cx="2090057" cy="901337"/>
          </a:xfrm>
          <a:prstGeom prst="flowChartDocumen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f_buyuk</a:t>
            </a:r>
            <a:r>
              <a:rPr lang="tr-TR" dirty="0" smtClean="0"/>
              <a:t>+=1</a:t>
            </a:r>
            <a:endParaRPr lang="tr-TR" dirty="0"/>
          </a:p>
        </p:txBody>
      </p:sp>
      <p:cxnSp>
        <p:nvCxnSpPr>
          <p:cNvPr id="33" name="Düz Ok Bağlayıcısı 32"/>
          <p:cNvCxnSpPr>
            <a:stCxn id="30" idx="3"/>
            <a:endCxn id="31" idx="1"/>
          </p:cNvCxnSpPr>
          <p:nvPr/>
        </p:nvCxnSpPr>
        <p:spPr>
          <a:xfrm>
            <a:off x="6720424" y="5058591"/>
            <a:ext cx="841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ikdörtgen 36"/>
          <p:cNvSpPr/>
          <p:nvPr/>
        </p:nvSpPr>
        <p:spPr>
          <a:xfrm>
            <a:off x="6793086" y="477743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/>
              <a:t>EVET</a:t>
            </a:r>
            <a:endParaRPr lang="tr-TR" dirty="0"/>
          </a:p>
        </p:txBody>
      </p:sp>
      <p:cxnSp>
        <p:nvCxnSpPr>
          <p:cNvPr id="41" name="Düz Ok Bağlayıcısı 40"/>
          <p:cNvCxnSpPr>
            <a:stCxn id="30" idx="2"/>
          </p:cNvCxnSpPr>
          <p:nvPr/>
        </p:nvCxnSpPr>
        <p:spPr>
          <a:xfrm flipH="1">
            <a:off x="5753772" y="5643154"/>
            <a:ext cx="1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kış Çizelgesi: Belge 41"/>
          <p:cNvSpPr/>
          <p:nvPr/>
        </p:nvSpPr>
        <p:spPr>
          <a:xfrm>
            <a:off x="5290457" y="6008914"/>
            <a:ext cx="1502629" cy="803366"/>
          </a:xfrm>
          <a:prstGeom prst="flowChartDocumen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mtClean="0"/>
              <a:t>g_buyuk+=1</a:t>
            </a:r>
          </a:p>
          <a:p>
            <a:pPr algn="ctr"/>
            <a:r>
              <a:rPr lang="tr-TR" smtClean="0"/>
              <a:t>i+=1</a:t>
            </a:r>
            <a:endParaRPr lang="tr-TR"/>
          </a:p>
        </p:txBody>
      </p:sp>
      <p:sp>
        <p:nvSpPr>
          <p:cNvPr id="43" name="Dikdörtgen 42"/>
          <p:cNvSpPr/>
          <p:nvPr/>
        </p:nvSpPr>
        <p:spPr>
          <a:xfrm>
            <a:off x="5747657" y="5623394"/>
            <a:ext cx="836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HAYIR</a:t>
            </a:r>
          </a:p>
        </p:txBody>
      </p:sp>
      <p:cxnSp>
        <p:nvCxnSpPr>
          <p:cNvPr id="47" name="Düz Ok Bağlayıcısı 46"/>
          <p:cNvCxnSpPr>
            <a:stCxn id="42" idx="3"/>
          </p:cNvCxnSpPr>
          <p:nvPr/>
        </p:nvCxnSpPr>
        <p:spPr>
          <a:xfrm flipV="1">
            <a:off x="6793086" y="6400800"/>
            <a:ext cx="1201383" cy="9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kış Çizelgesi: Veri 47"/>
          <p:cNvSpPr/>
          <p:nvPr/>
        </p:nvSpPr>
        <p:spPr>
          <a:xfrm>
            <a:off x="7269981" y="5669113"/>
            <a:ext cx="4454234" cy="1188887"/>
          </a:xfrm>
          <a:prstGeom prst="flowChartInputOutpu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50" name="Dikdörtgen 49"/>
          <p:cNvSpPr/>
          <p:nvPr/>
        </p:nvSpPr>
        <p:spPr>
          <a:xfrm>
            <a:off x="7724367" y="5808060"/>
            <a:ext cx="37014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000" dirty="0" err="1" smtClean="0"/>
              <a:t>print</a:t>
            </a:r>
            <a:r>
              <a:rPr lang="tr-TR" sz="1000" dirty="0" smtClean="0"/>
              <a:t>(g_kactane-g_</a:t>
            </a:r>
            <a:r>
              <a:rPr lang="tr-TR" sz="1000" dirty="0" err="1" smtClean="0"/>
              <a:t>buyuk</a:t>
            </a:r>
            <a:r>
              <a:rPr lang="tr-TR" sz="1000" dirty="0" smtClean="0"/>
              <a:t>,'tane G büyük olması gerekiyor')</a:t>
            </a:r>
          </a:p>
          <a:p>
            <a:pPr algn="ctr"/>
            <a:r>
              <a:rPr lang="tr-TR" sz="1000" dirty="0" err="1" smtClean="0"/>
              <a:t>print</a:t>
            </a:r>
            <a:r>
              <a:rPr lang="tr-TR" sz="1000" dirty="0" smtClean="0"/>
              <a:t>(</a:t>
            </a:r>
            <a:r>
              <a:rPr lang="tr-TR" sz="1000" dirty="0" err="1" smtClean="0"/>
              <a:t>bosluk</a:t>
            </a:r>
            <a:r>
              <a:rPr lang="tr-TR" sz="1000" dirty="0" smtClean="0"/>
              <a:t>-(</a:t>
            </a:r>
            <a:r>
              <a:rPr lang="tr-TR" sz="1000" dirty="0" err="1" smtClean="0"/>
              <a:t>g_kactane-g_buyuk</a:t>
            </a:r>
            <a:r>
              <a:rPr lang="tr-TR" sz="1000" dirty="0" smtClean="0"/>
              <a:t>),'tane F büyük olması gerekiyor')</a:t>
            </a:r>
          </a:p>
          <a:p>
            <a:pPr algn="ctr"/>
            <a:r>
              <a:rPr lang="tr-TR" sz="1000" dirty="0" err="1" smtClean="0"/>
              <a:t>print</a:t>
            </a:r>
            <a:r>
              <a:rPr lang="tr-TR" sz="1000" dirty="0" smtClean="0"/>
              <a:t>(f_kactane-f_</a:t>
            </a:r>
            <a:r>
              <a:rPr lang="tr-TR" sz="1000" dirty="0" err="1" smtClean="0"/>
              <a:t>buyuk</a:t>
            </a:r>
            <a:r>
              <a:rPr lang="tr-TR" sz="1000" dirty="0" smtClean="0"/>
              <a:t>,'tane G büyük olması gerekiyor')</a:t>
            </a:r>
          </a:p>
          <a:p>
            <a:pPr algn="ctr"/>
            <a:r>
              <a:rPr lang="tr-TR" sz="1000" dirty="0" err="1" smtClean="0"/>
              <a:t>print</a:t>
            </a:r>
            <a:r>
              <a:rPr lang="tr-TR" sz="1000" dirty="0" smtClean="0"/>
              <a:t>(</a:t>
            </a:r>
            <a:r>
              <a:rPr lang="tr-TR" sz="1000" dirty="0" err="1" smtClean="0"/>
              <a:t>bosluk</a:t>
            </a:r>
            <a:r>
              <a:rPr lang="tr-TR" sz="1000" dirty="0" smtClean="0"/>
              <a:t>-(</a:t>
            </a:r>
            <a:r>
              <a:rPr lang="tr-TR" sz="1000" dirty="0" err="1" smtClean="0"/>
              <a:t>f_kactane-f_buyuk</a:t>
            </a:r>
            <a:r>
              <a:rPr lang="tr-TR" sz="1000" dirty="0" smtClean="0"/>
              <a:t>),'tane F büyük olması gerekiyor')</a:t>
            </a:r>
            <a:endParaRPr lang="tr-TR" sz="1000" dirty="0"/>
          </a:p>
        </p:txBody>
      </p:sp>
      <p:cxnSp>
        <p:nvCxnSpPr>
          <p:cNvPr id="52" name="Düz Ok Bağlayıcısı 51"/>
          <p:cNvCxnSpPr/>
          <p:nvPr/>
        </p:nvCxnSpPr>
        <p:spPr>
          <a:xfrm flipV="1">
            <a:off x="10463349" y="4160519"/>
            <a:ext cx="0" cy="1508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9470973" y="2838797"/>
            <a:ext cx="1907177" cy="13763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b="1" dirty="0" smtClean="0"/>
              <a:t>Dur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2770051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967"/>
            <a:ext cx="12181020" cy="4463964"/>
          </a:xfrm>
        </p:spPr>
      </p:pic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829090"/>
            <a:ext cx="9111917" cy="202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85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18.SORU 2020 </a:t>
            </a:r>
            <a:r>
              <a:rPr lang="tr-TR" dirty="0" err="1" smtClean="0"/>
              <a:t>tyt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5290"/>
            <a:ext cx="8580120" cy="495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1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449977" y="235131"/>
            <a:ext cx="2103120" cy="888275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Başla</a:t>
            </a:r>
            <a:endParaRPr lang="tr-TR" dirty="0"/>
          </a:p>
        </p:txBody>
      </p:sp>
      <p:cxnSp>
        <p:nvCxnSpPr>
          <p:cNvPr id="9" name="Düz Ok Bağlayıcısı 8"/>
          <p:cNvCxnSpPr>
            <a:stCxn id="4" idx="4"/>
          </p:cNvCxnSpPr>
          <p:nvPr/>
        </p:nvCxnSpPr>
        <p:spPr>
          <a:xfrm>
            <a:off x="2501537" y="1123406"/>
            <a:ext cx="0" cy="627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kış Çizelgesi: Veri 9"/>
          <p:cNvSpPr/>
          <p:nvPr/>
        </p:nvSpPr>
        <p:spPr>
          <a:xfrm>
            <a:off x="790302" y="1750423"/>
            <a:ext cx="3559629" cy="849087"/>
          </a:xfrm>
          <a:prstGeom prst="flowChartInputOutpu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1" name="Dikdörtgen 10"/>
          <p:cNvSpPr/>
          <p:nvPr/>
        </p:nvSpPr>
        <p:spPr>
          <a:xfrm>
            <a:off x="921794" y="1737736"/>
            <a:ext cx="34281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000" dirty="0" err="1" smtClean="0"/>
              <a:t>kirmizi</a:t>
            </a:r>
            <a:r>
              <a:rPr lang="tr-TR" sz="1000" dirty="0" smtClean="0"/>
              <a:t>=</a:t>
            </a:r>
            <a:r>
              <a:rPr lang="tr-TR" sz="1000" dirty="0" err="1" smtClean="0"/>
              <a:t>int</a:t>
            </a:r>
            <a:r>
              <a:rPr lang="tr-TR" sz="1000" dirty="0" smtClean="0"/>
              <a:t>(</a:t>
            </a:r>
            <a:r>
              <a:rPr lang="tr-TR" sz="1000" dirty="0" err="1" smtClean="0"/>
              <a:t>input</a:t>
            </a:r>
            <a:r>
              <a:rPr lang="tr-TR" sz="1000" dirty="0" smtClean="0"/>
              <a:t>('Kırmızının indirim oranı:'))</a:t>
            </a:r>
          </a:p>
          <a:p>
            <a:pPr algn="ctr"/>
            <a:r>
              <a:rPr lang="tr-TR" sz="1000" dirty="0" err="1" smtClean="0"/>
              <a:t>kirmizi_kacinci</a:t>
            </a:r>
            <a:r>
              <a:rPr lang="tr-TR" sz="1000" dirty="0" smtClean="0"/>
              <a:t>=</a:t>
            </a:r>
            <a:r>
              <a:rPr lang="tr-TR" sz="1000" dirty="0" err="1" smtClean="0"/>
              <a:t>int</a:t>
            </a:r>
            <a:r>
              <a:rPr lang="tr-TR" sz="1000" dirty="0" smtClean="0"/>
              <a:t>(</a:t>
            </a:r>
            <a:r>
              <a:rPr lang="tr-TR" sz="1000" dirty="0" err="1" smtClean="0"/>
              <a:t>input</a:t>
            </a:r>
            <a:r>
              <a:rPr lang="tr-TR" sz="1000" dirty="0" smtClean="0"/>
              <a:t>('Kaçıncıda indirim var:'))</a:t>
            </a:r>
          </a:p>
          <a:p>
            <a:pPr algn="ctr"/>
            <a:r>
              <a:rPr lang="tr-TR" sz="1000" dirty="0" smtClean="0"/>
              <a:t>mavi=</a:t>
            </a:r>
            <a:r>
              <a:rPr lang="tr-TR" sz="1000" dirty="0" err="1" smtClean="0"/>
              <a:t>int</a:t>
            </a:r>
            <a:r>
              <a:rPr lang="tr-TR" sz="1000" dirty="0" smtClean="0"/>
              <a:t>(</a:t>
            </a:r>
            <a:r>
              <a:rPr lang="tr-TR" sz="1000" dirty="0" err="1" smtClean="0"/>
              <a:t>input</a:t>
            </a:r>
            <a:r>
              <a:rPr lang="tr-TR" sz="1000" dirty="0" smtClean="0"/>
              <a:t>('Mavinin indirim oranı:'))</a:t>
            </a:r>
          </a:p>
          <a:p>
            <a:pPr algn="ctr"/>
            <a:r>
              <a:rPr lang="tr-TR" sz="1000" dirty="0" err="1" smtClean="0"/>
              <a:t>mavi_kacinci</a:t>
            </a:r>
            <a:r>
              <a:rPr lang="tr-TR" sz="1000" dirty="0" smtClean="0"/>
              <a:t>=</a:t>
            </a:r>
            <a:r>
              <a:rPr lang="tr-TR" sz="1000" dirty="0" err="1" smtClean="0"/>
              <a:t>int</a:t>
            </a:r>
            <a:r>
              <a:rPr lang="tr-TR" sz="1000" dirty="0" smtClean="0"/>
              <a:t>(</a:t>
            </a:r>
            <a:r>
              <a:rPr lang="tr-TR" sz="1000" dirty="0" err="1" smtClean="0"/>
              <a:t>input</a:t>
            </a:r>
            <a:r>
              <a:rPr lang="tr-TR" sz="1000" dirty="0" smtClean="0"/>
              <a:t>('Kaçıncıda indirim var:'))</a:t>
            </a:r>
          </a:p>
          <a:p>
            <a:pPr algn="ctr"/>
            <a:r>
              <a:rPr lang="tr-TR" sz="1000" dirty="0" smtClean="0"/>
              <a:t>fark=</a:t>
            </a:r>
            <a:r>
              <a:rPr lang="tr-TR" sz="1000" dirty="0" err="1" smtClean="0"/>
              <a:t>float</a:t>
            </a:r>
            <a:r>
              <a:rPr lang="tr-TR" sz="1000" dirty="0" smtClean="0"/>
              <a:t>(</a:t>
            </a:r>
            <a:r>
              <a:rPr lang="tr-TR" sz="1000" dirty="0" err="1" smtClean="0"/>
              <a:t>input</a:t>
            </a:r>
            <a:r>
              <a:rPr lang="tr-TR" sz="1000" dirty="0" smtClean="0"/>
              <a:t>('Aradaki fark oranı:'))</a:t>
            </a:r>
            <a:endParaRPr lang="tr-TR" sz="1000" dirty="0"/>
          </a:p>
        </p:txBody>
      </p:sp>
      <p:cxnSp>
        <p:nvCxnSpPr>
          <p:cNvPr id="15" name="Düz Ok Bağlayıcısı 14"/>
          <p:cNvCxnSpPr/>
          <p:nvPr/>
        </p:nvCxnSpPr>
        <p:spPr>
          <a:xfrm>
            <a:off x="2501537" y="2599510"/>
            <a:ext cx="0" cy="600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kdörtgen 16"/>
          <p:cNvSpPr/>
          <p:nvPr/>
        </p:nvSpPr>
        <p:spPr>
          <a:xfrm>
            <a:off x="1770017" y="3174274"/>
            <a:ext cx="1463040" cy="52251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000" dirty="0" err="1" smtClean="0"/>
              <a:t>baslangic_orani</a:t>
            </a:r>
            <a:r>
              <a:rPr lang="tr-TR" sz="1000" dirty="0" smtClean="0"/>
              <a:t>=100</a:t>
            </a:r>
          </a:p>
          <a:p>
            <a:pPr algn="ctr"/>
            <a:r>
              <a:rPr lang="tr-TR" sz="1000" dirty="0" err="1" smtClean="0"/>
              <a:t>kirmizi_orani</a:t>
            </a:r>
            <a:r>
              <a:rPr lang="tr-TR" sz="1000" dirty="0" smtClean="0"/>
              <a:t>=0</a:t>
            </a:r>
            <a:endParaRPr lang="tr-TR" sz="1000" dirty="0"/>
          </a:p>
        </p:txBody>
      </p:sp>
      <p:sp>
        <p:nvSpPr>
          <p:cNvPr id="18" name="Elmas 17"/>
          <p:cNvSpPr/>
          <p:nvPr/>
        </p:nvSpPr>
        <p:spPr>
          <a:xfrm>
            <a:off x="986245" y="4003766"/>
            <a:ext cx="3030583" cy="1188719"/>
          </a:xfrm>
          <a:prstGeom prst="diamon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000" dirty="0" err="1" smtClean="0"/>
              <a:t>if</a:t>
            </a:r>
            <a:r>
              <a:rPr lang="tr-TR" sz="1000" dirty="0" smtClean="0"/>
              <a:t> x+1&gt;=</a:t>
            </a:r>
            <a:r>
              <a:rPr lang="tr-TR" sz="1000" dirty="0" err="1" smtClean="0"/>
              <a:t>kirmizi_kacinci</a:t>
            </a:r>
            <a:r>
              <a:rPr lang="tr-TR" sz="1000" dirty="0" smtClean="0"/>
              <a:t>:</a:t>
            </a:r>
          </a:p>
          <a:p>
            <a:pPr algn="ctr"/>
            <a:r>
              <a:rPr lang="tr-TR" sz="1000" dirty="0" smtClean="0"/>
              <a:t>    kirmizi_orani+=</a:t>
            </a:r>
            <a:r>
              <a:rPr lang="tr-TR" sz="1000" dirty="0" err="1" smtClean="0"/>
              <a:t>baslangic_orani</a:t>
            </a:r>
            <a:r>
              <a:rPr lang="tr-TR" sz="1000" dirty="0" smtClean="0"/>
              <a:t>((</a:t>
            </a:r>
            <a:r>
              <a:rPr lang="tr-TR" sz="1000" dirty="0" err="1" smtClean="0"/>
              <a:t>baslangic_orani-kirmizi</a:t>
            </a:r>
            <a:r>
              <a:rPr lang="tr-TR" sz="1000" dirty="0" smtClean="0"/>
              <a:t>*)/100)</a:t>
            </a:r>
            <a:endParaRPr lang="tr-TR" sz="1000" dirty="0"/>
          </a:p>
        </p:txBody>
      </p:sp>
      <p:cxnSp>
        <p:nvCxnSpPr>
          <p:cNvPr id="20" name="Düz Ok Bağlayıcısı 19"/>
          <p:cNvCxnSpPr>
            <a:stCxn id="17" idx="2"/>
            <a:endCxn id="18" idx="0"/>
          </p:cNvCxnSpPr>
          <p:nvPr/>
        </p:nvCxnSpPr>
        <p:spPr>
          <a:xfrm>
            <a:off x="2501537" y="3696788"/>
            <a:ext cx="0" cy="306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Düz Ok Bağlayıcısı 21"/>
          <p:cNvCxnSpPr>
            <a:stCxn id="18" idx="3"/>
          </p:cNvCxnSpPr>
          <p:nvPr/>
        </p:nvCxnSpPr>
        <p:spPr>
          <a:xfrm flipV="1">
            <a:off x="4016828" y="4598125"/>
            <a:ext cx="6400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mas 22"/>
          <p:cNvSpPr/>
          <p:nvPr/>
        </p:nvSpPr>
        <p:spPr>
          <a:xfrm>
            <a:off x="842553" y="5257797"/>
            <a:ext cx="3317965" cy="1580606"/>
          </a:xfrm>
          <a:prstGeom prst="diamon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 </a:t>
            </a:r>
            <a:r>
              <a:rPr lang="it-IT" sz="1000" dirty="0" smtClean="0"/>
              <a:t>ifx+1&gt;=mavi_kacinci:    mavi_orani+=baslangic_orani*((baslangic_orani-mavi)/100)</a:t>
            </a:r>
            <a:endParaRPr lang="tr-TR" sz="1000" dirty="0"/>
          </a:p>
        </p:txBody>
      </p:sp>
      <p:cxnSp>
        <p:nvCxnSpPr>
          <p:cNvPr id="36" name="Düz Ok Bağlayıcısı 35"/>
          <p:cNvCxnSpPr>
            <a:stCxn id="18" idx="2"/>
            <a:endCxn id="23" idx="0"/>
          </p:cNvCxnSpPr>
          <p:nvPr/>
        </p:nvCxnSpPr>
        <p:spPr>
          <a:xfrm flipH="1">
            <a:off x="2501536" y="5192485"/>
            <a:ext cx="1" cy="6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Düz Ok Bağlayıcısı 37"/>
          <p:cNvCxnSpPr>
            <a:stCxn id="23" idx="3"/>
          </p:cNvCxnSpPr>
          <p:nvPr/>
        </p:nvCxnSpPr>
        <p:spPr>
          <a:xfrm>
            <a:off x="4160518" y="6048100"/>
            <a:ext cx="496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ikdörtgen 40"/>
          <p:cNvSpPr/>
          <p:nvPr/>
        </p:nvSpPr>
        <p:spPr>
          <a:xfrm>
            <a:off x="3863998" y="4282829"/>
            <a:ext cx="792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/>
              <a:t> HAYIR</a:t>
            </a:r>
            <a:endParaRPr lang="tr-TR" dirty="0"/>
          </a:p>
        </p:txBody>
      </p:sp>
      <p:sp>
        <p:nvSpPr>
          <p:cNvPr id="42" name="Dikdörtgen 41"/>
          <p:cNvSpPr/>
          <p:nvPr/>
        </p:nvSpPr>
        <p:spPr>
          <a:xfrm>
            <a:off x="4061245" y="5678768"/>
            <a:ext cx="792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/>
              <a:t> HAYIR</a:t>
            </a:r>
            <a:endParaRPr lang="tr-TR" dirty="0"/>
          </a:p>
        </p:txBody>
      </p:sp>
      <p:sp>
        <p:nvSpPr>
          <p:cNvPr id="46" name="Akış Çizelgesi: Veri 45"/>
          <p:cNvSpPr/>
          <p:nvPr/>
        </p:nvSpPr>
        <p:spPr>
          <a:xfrm>
            <a:off x="7733211" y="5548444"/>
            <a:ext cx="2142309" cy="999312"/>
          </a:xfrm>
          <a:prstGeom prst="flowChartInputOutpu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000" dirty="0" err="1" smtClean="0"/>
              <a:t>print</a:t>
            </a:r>
            <a:r>
              <a:rPr lang="tr-TR" sz="1000" dirty="0" smtClean="0"/>
              <a:t>((</a:t>
            </a:r>
            <a:r>
              <a:rPr lang="tr-TR" sz="1000" dirty="0" err="1" smtClean="0"/>
              <a:t>baslangic_orani</a:t>
            </a:r>
            <a:r>
              <a:rPr lang="tr-TR" sz="1000" dirty="0" smtClean="0"/>
              <a:t>/(</a:t>
            </a:r>
            <a:r>
              <a:rPr lang="tr-TR" sz="1000" dirty="0" err="1" smtClean="0"/>
              <a:t>kirmizi_orani-mavi_orani</a:t>
            </a:r>
            <a:r>
              <a:rPr lang="tr-TR" sz="1000" dirty="0" smtClean="0"/>
              <a:t>))*fark)</a:t>
            </a:r>
            <a:endParaRPr lang="tr-TR" sz="1000" dirty="0"/>
          </a:p>
        </p:txBody>
      </p:sp>
      <p:cxnSp>
        <p:nvCxnSpPr>
          <p:cNvPr id="48" name="Düz Ok Bağlayıcısı 47"/>
          <p:cNvCxnSpPr/>
          <p:nvPr/>
        </p:nvCxnSpPr>
        <p:spPr>
          <a:xfrm flipV="1">
            <a:off x="6551025" y="5917474"/>
            <a:ext cx="1404255" cy="39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Düz Ok Bağlayıcısı 49"/>
          <p:cNvCxnSpPr>
            <a:stCxn id="46" idx="0"/>
          </p:cNvCxnSpPr>
          <p:nvPr/>
        </p:nvCxnSpPr>
        <p:spPr>
          <a:xfrm flipH="1" flipV="1">
            <a:off x="8974183" y="4598125"/>
            <a:ext cx="44413" cy="950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7922623" y="3657599"/>
            <a:ext cx="2103120" cy="888275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Dur</a:t>
            </a:r>
            <a:endParaRPr lang="tr-TR" dirty="0"/>
          </a:p>
        </p:txBody>
      </p:sp>
      <p:sp>
        <p:nvSpPr>
          <p:cNvPr id="53" name="Akış Çizelgesi: Belge 52"/>
          <p:cNvSpPr/>
          <p:nvPr/>
        </p:nvSpPr>
        <p:spPr>
          <a:xfrm>
            <a:off x="4754881" y="4101736"/>
            <a:ext cx="2498271" cy="1123405"/>
          </a:xfrm>
          <a:prstGeom prst="flowChartDocumen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k</a:t>
            </a:r>
            <a:r>
              <a:rPr lang="tr-TR" dirty="0" smtClean="0"/>
              <a:t>irmizi_orani+=</a:t>
            </a:r>
            <a:r>
              <a:rPr lang="tr-TR" dirty="0" err="1" smtClean="0"/>
              <a:t>baslangic_orani</a:t>
            </a:r>
            <a:endParaRPr lang="tr-TR" dirty="0"/>
          </a:p>
        </p:txBody>
      </p:sp>
      <p:sp>
        <p:nvSpPr>
          <p:cNvPr id="55" name="Akış Çizelgesi: Belge 54"/>
          <p:cNvSpPr/>
          <p:nvPr/>
        </p:nvSpPr>
        <p:spPr>
          <a:xfrm>
            <a:off x="4854154" y="5548444"/>
            <a:ext cx="2173663" cy="999312"/>
          </a:xfrm>
          <a:prstGeom prst="flowChartDocumen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m</a:t>
            </a:r>
            <a:r>
              <a:rPr lang="tr-TR" dirty="0" err="1" smtClean="0"/>
              <a:t>avi_orani</a:t>
            </a:r>
            <a:r>
              <a:rPr lang="tr-TR" dirty="0" smtClean="0"/>
              <a:t>+=</a:t>
            </a:r>
            <a:r>
              <a:rPr lang="tr-TR" dirty="0" err="1" smtClean="0"/>
              <a:t>baslangic_orani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029798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266</Words>
  <Application>Microsoft Office PowerPoint</Application>
  <PresentationFormat>Geniş ekran</PresentationFormat>
  <Paragraphs>69</Paragraphs>
  <Slides>46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Teması</vt:lpstr>
      <vt:lpstr>TYT Soru Çözümü</vt:lpstr>
      <vt:lpstr>8.SORU 2020 tyt</vt:lpstr>
      <vt:lpstr>PowerPoint Sunusu</vt:lpstr>
      <vt:lpstr>PowerPoint Sunusu</vt:lpstr>
      <vt:lpstr>13.SORU 2020 tyt</vt:lpstr>
      <vt:lpstr>PowerPoint Sunusu</vt:lpstr>
      <vt:lpstr>PowerPoint Sunusu</vt:lpstr>
      <vt:lpstr>18.SORU 2020 tyt</vt:lpstr>
      <vt:lpstr>PowerPoint Sunusu</vt:lpstr>
      <vt:lpstr>PowerPoint Sunusu</vt:lpstr>
      <vt:lpstr>33.SORU 2020 tyt</vt:lpstr>
      <vt:lpstr>PowerPoint Sunusu</vt:lpstr>
      <vt:lpstr>PowerPoint Sunusu</vt:lpstr>
      <vt:lpstr>38.SORU 2020 tyt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TYT Soru Çözümü</dc:title>
  <dc:creator>salih sonkaya</dc:creator>
  <cp:lastModifiedBy>salih sonkaya</cp:lastModifiedBy>
  <cp:revision>15</cp:revision>
  <dcterms:created xsi:type="dcterms:W3CDTF">2021-08-10T13:55:00Z</dcterms:created>
  <dcterms:modified xsi:type="dcterms:W3CDTF">2021-08-29T20:35:40Z</dcterms:modified>
</cp:coreProperties>
</file>